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59" r:id="rId4"/>
    <p:sldId id="261" r:id="rId5"/>
    <p:sldId id="262" r:id="rId6"/>
    <p:sldId id="260" r:id="rId7"/>
    <p:sldId id="264" r:id="rId8"/>
    <p:sldId id="267" r:id="rId9"/>
    <p:sldId id="266" r:id="rId10"/>
    <p:sldId id="265" r:id="rId11"/>
    <p:sldId id="263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54"/>
    <p:restoredTop sz="94664"/>
  </p:normalViewPr>
  <p:slideViewPr>
    <p:cSldViewPr snapToGrid="0" snapToObjects="1">
      <p:cViewPr>
        <p:scale>
          <a:sx n="114" d="100"/>
          <a:sy n="114" d="100"/>
        </p:scale>
        <p:origin x="272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08CBCF-5BFB-7E41-A4AE-38543E8E3813}" type="datetimeFigureOut">
              <a:rPr lang="en-US" smtClean="0"/>
              <a:t>5/4/20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66842-00C5-C840-B358-1CCA7AA21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50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66842-00C5-C840-B358-1CCA7AA217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74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266842-00C5-C840-B358-1CCA7AA217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005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AEA68-431E-C94B-866A-BD5A62C5FD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E4223F-B262-7D46-8618-4433E20089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1AC8B-2FA1-4747-BA75-DD0EE98FF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093D9-E00A-E14D-A03B-A8BE030BDC54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1DF7A-8FB3-3049-9354-CCC703E2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B7A1F-AA89-5540-8DF2-02B59B580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056F-E8C6-744B-9E63-A3D3F9190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988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02634-FB83-464E-B1B4-3E2D5CBDD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910144-6E3E-EF4E-B4B6-732BDF2BCB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E4AF8-44FD-344D-8328-3A2FC6EE6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093D9-E00A-E14D-A03B-A8BE030BDC54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41FD4-09C4-A04D-988B-DD9D28F57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EBBF9-19E2-4345-A46C-0D527244C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056F-E8C6-744B-9E63-A3D3F9190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603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57156C-B3E7-E541-B479-A9B564A2BF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D5FB40-D981-9B42-A26F-B6E046CF99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AB59E-392C-064A-ABAA-EBFF14470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093D9-E00A-E14D-A03B-A8BE030BDC54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CB9B0-6D75-D04B-9964-48345EBBE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D058F-A423-B143-8D1E-D9748A56B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056F-E8C6-744B-9E63-A3D3F9190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402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E48C3-3FC9-6F41-A853-1590535CC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AFB51-2BF1-FE4D-BE15-7F0B30F06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99641-84AB-3C48-8242-B4C78DA8A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093D9-E00A-E14D-A03B-A8BE030BDC54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CBB61-9908-3A45-9DBF-510785193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DC63F-E552-0F45-B370-49B183E15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056F-E8C6-744B-9E63-A3D3F9190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95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B53AE-5AA2-E342-B2FE-2A718E166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95026-7BFE-A844-ABB2-1A6A3CB55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00F7D-6FB3-F945-A9D1-A2FD3BAF2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093D9-E00A-E14D-A03B-A8BE030BDC54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5716C-E166-A246-9DA8-2DB3D7BB1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A5289-F3EF-D048-96D6-429558BDE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056F-E8C6-744B-9E63-A3D3F9190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358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4F33E-14D9-A84B-B1BB-A7E1C65AF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B68A2-1029-034F-90D3-3C811CB5A5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3A97A2-6F0D-DF4D-86DB-5D93A56A1D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0F0D9C-E17A-5E4F-A2D7-8B3BCC671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093D9-E00A-E14D-A03B-A8BE030BDC54}" type="datetimeFigureOut">
              <a:rPr lang="en-US" smtClean="0"/>
              <a:t>5/4/20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6B1650-40E3-174C-BA2B-FEC258142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BE312B-4BE2-A847-B2DC-6DC1614DA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056F-E8C6-744B-9E63-A3D3F9190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97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1913-AC73-3342-9E5C-2F2AEAA2B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69F881-DCA0-8847-8975-259DABDAD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DE0DC0-814F-4E4A-B7A5-CE5A21C138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D3FD12-7F83-9045-990D-3A3230099F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7AE187-D38D-3649-B619-2B7A9DBE34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5B6846-04C9-3344-83A9-CB15B774F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093D9-E00A-E14D-A03B-A8BE030BDC54}" type="datetimeFigureOut">
              <a:rPr lang="en-US" smtClean="0"/>
              <a:t>5/4/20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2E2A27-C3E5-CE40-8EA6-E1287B0DB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03BF80-C7FD-EF46-909C-5EB34B2B6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056F-E8C6-744B-9E63-A3D3F9190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67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FCBB-C846-4A47-8130-5104484AD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870A5A-1026-4540-80D2-6DDABFF92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093D9-E00A-E14D-A03B-A8BE030BDC54}" type="datetimeFigureOut">
              <a:rPr lang="en-US" smtClean="0"/>
              <a:t>5/4/20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6ECE71-1D54-9749-A824-AF5559552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CE4D97-833F-CB4D-ABD9-08E8639B5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056F-E8C6-744B-9E63-A3D3F9190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36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984954-DCF2-7A4D-90E3-B6258D496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093D9-E00A-E14D-A03B-A8BE030BDC54}" type="datetimeFigureOut">
              <a:rPr lang="en-US" smtClean="0"/>
              <a:t>5/4/20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54F47C-EA82-5447-9895-25251AA5C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B8259-320F-E746-A6D8-BF901D21F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056F-E8C6-744B-9E63-A3D3F9190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64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B29C6-A9B7-9647-AB1D-319B2CDF0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B5DB7-356A-D049-BFD8-F3D26D1FD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7BA101-602D-8E4C-AAA5-FCBAEF5A2F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49EC5E-FD55-B14B-80E4-906673F5F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093D9-E00A-E14D-A03B-A8BE030BDC54}" type="datetimeFigureOut">
              <a:rPr lang="en-US" smtClean="0"/>
              <a:t>5/4/20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2A522D-2B33-8347-8515-DD406AE6A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06EAA-BEE5-B444-8ABC-20515468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056F-E8C6-744B-9E63-A3D3F9190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97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79E6B-6D73-0A47-80DC-437FACD2D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2B7706-84E9-E046-825D-1AD238B0D8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5AB236-5194-FF44-B561-308080304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5E637C-1FCF-C04B-9B9A-FCAF2E058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093D9-E00A-E14D-A03B-A8BE030BDC54}" type="datetimeFigureOut">
              <a:rPr lang="en-US" smtClean="0"/>
              <a:t>5/4/20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423DA4-120D-7A4B-B8E1-5B79946D7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A5E91-4139-9B41-BC83-0F7601D82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6056F-E8C6-744B-9E63-A3D3F9190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54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CA0788-B21E-074E-A961-E285F3ACE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F8D9D3-D392-6C47-AB4F-23FD1C675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A469B-D25C-0442-B544-67D356117F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093D9-E00A-E14D-A03B-A8BE030BDC54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3F2F5-BE27-3B46-A2CA-478ABA2581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2AC5C-31B6-494C-8B82-53EF77A3DC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6056F-E8C6-744B-9E63-A3D3F9190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12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gif"/><Relationship Id="rId7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4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E8BC69-0730-774F-A533-88DA3A6EB1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6063" y="4309046"/>
            <a:ext cx="5379741" cy="1538247"/>
          </a:xfrm>
        </p:spPr>
        <p:txBody>
          <a:bodyPr anchor="t">
            <a:noAutofit/>
          </a:bodyPr>
          <a:lstStyle/>
          <a:p>
            <a:pPr algn="l"/>
            <a:r>
              <a:rPr lang="en-US" sz="5400" b="1" dirty="0">
                <a:solidFill>
                  <a:schemeClr val="accent1">
                    <a:lumMod val="50000"/>
                  </a:schemeClr>
                </a:solidFill>
              </a:rPr>
              <a:t>Initial Economic Impact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894FA4-B94B-474D-8BC0-80F19D826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495" y="3447566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solidFill>
                  <a:srgbClr val="FFC000"/>
                </a:solidFill>
              </a:rPr>
              <a:t>COVID-19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and Maine Gas Tax </a:t>
            </a:r>
          </a:p>
        </p:txBody>
      </p:sp>
      <p:sp>
        <p:nvSpPr>
          <p:cNvPr id="25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picture containing tree, food, flying, holding&#10;&#10;Description automatically generated">
            <a:extLst>
              <a:ext uri="{FF2B5EF4-FFF2-40B4-BE49-F238E27FC236}">
                <a16:creationId xmlns:a16="http://schemas.microsoft.com/office/drawing/2014/main" id="{4139F537-A534-4348-A8E7-E610F01D96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1" r="-2" b="6777"/>
          <a:stretch/>
        </p:blipFill>
        <p:spPr>
          <a:xfrm>
            <a:off x="509183" y="1697277"/>
            <a:ext cx="3804334" cy="4377846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0E57D8D7-F684-934B-B492-39A4DDDB8BA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3525" y="4463041"/>
            <a:ext cx="524754" cy="655942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826F6C85-6E3A-A24C-AAA8-25A4259CB2B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0990" y="4672764"/>
            <a:ext cx="826906" cy="1033632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27003859-5882-ED4B-82F8-151FAFCDAE6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14895" y="4672764"/>
            <a:ext cx="1056773" cy="1320966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172065F1-C7F1-6343-87F3-77A483202D6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26260" y="4195012"/>
            <a:ext cx="1164655" cy="1455818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4B69CCCF-FF75-2F48-9859-DE1628DAC52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90268" y="3167717"/>
            <a:ext cx="1363151" cy="1703938"/>
          </a:xfrm>
          <a:prstGeom prst="rect">
            <a:avLst/>
          </a:prstGeom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964A5B26-4824-7A49-9153-43B5AE901A8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64881" y="1605796"/>
            <a:ext cx="1686530" cy="2108162"/>
          </a:xfrm>
          <a:prstGeom prst="rect">
            <a:avLst/>
          </a:prstGeom>
        </p:spPr>
      </p:pic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A7A5E830-B424-944C-B571-78D961D8D48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0265" y="4214137"/>
            <a:ext cx="330312" cy="412890"/>
          </a:xfrm>
          <a:prstGeom prst="rect">
            <a:avLst/>
          </a:prstGeom>
        </p:spPr>
      </p:pic>
      <p:pic>
        <p:nvPicPr>
          <p:cNvPr id="26" name="Picture 25" descr="A close up of a logo&#10;&#10;Description automatically generated">
            <a:extLst>
              <a:ext uri="{FF2B5EF4-FFF2-40B4-BE49-F238E27FC236}">
                <a16:creationId xmlns:a16="http://schemas.microsoft.com/office/drawing/2014/main" id="{9AEC1288-5CB9-1347-B9D2-2F35DD5150C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73319" y="-172471"/>
            <a:ext cx="1861596" cy="232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75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708F5C-03B5-2341-84FB-F2BF43A50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0413" y="345614"/>
            <a:ext cx="2505636" cy="252151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Step 2. Revenue vs. 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Traffic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618AFCD-82D6-D54B-A566-0B92EC4BCC06}"/>
              </a:ext>
            </a:extLst>
          </p:cNvPr>
          <p:cNvGrpSpPr/>
          <p:nvPr/>
        </p:nvGrpSpPr>
        <p:grpSpPr>
          <a:xfrm>
            <a:off x="423580" y="637240"/>
            <a:ext cx="8844296" cy="5583520"/>
            <a:chOff x="423580" y="637240"/>
            <a:chExt cx="8844296" cy="5583520"/>
          </a:xfrm>
        </p:grpSpPr>
        <p:pic>
          <p:nvPicPr>
            <p:cNvPr id="6" name="Picture 5" descr="A close up of a map&#10;&#10;Description automatically generated">
              <a:extLst>
                <a:ext uri="{FF2B5EF4-FFF2-40B4-BE49-F238E27FC236}">
                  <a16:creationId xmlns:a16="http://schemas.microsoft.com/office/drawing/2014/main" id="{3572DC5D-768F-6543-9B9A-7BBBF83E1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3580" y="637240"/>
              <a:ext cx="8844296" cy="558352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A9936A-A54E-2746-BA1D-CE5AA1C20055}"/>
                </a:ext>
              </a:extLst>
            </p:cNvPr>
            <p:cNvSpPr/>
            <p:nvPr/>
          </p:nvSpPr>
          <p:spPr>
            <a:xfrm>
              <a:off x="4392706" y="1219200"/>
              <a:ext cx="609600" cy="42313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ABA70CC-873B-BB47-A09A-66FC506E2845}"/>
              </a:ext>
            </a:extLst>
          </p:cNvPr>
          <p:cNvSpPr/>
          <p:nvPr/>
        </p:nvSpPr>
        <p:spPr>
          <a:xfrm>
            <a:off x="788894" y="3200400"/>
            <a:ext cx="8373035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7B10AF-24D9-194C-9FF7-AB5DE3EB7C07}"/>
              </a:ext>
            </a:extLst>
          </p:cNvPr>
          <p:cNvSpPr/>
          <p:nvPr/>
        </p:nvSpPr>
        <p:spPr>
          <a:xfrm>
            <a:off x="894841" y="5755902"/>
            <a:ext cx="8373035" cy="1594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1281BA-C77F-4F43-91BC-AC50BA9A9E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63264" y="5797685"/>
            <a:ext cx="1060315" cy="106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1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B2B9F42-F3A5-2749-A40D-33804F6E9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448056"/>
            <a:ext cx="9833548" cy="106680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Step 3. Putting it all together</a:t>
            </a:r>
            <a:endParaRPr lang="en-US" sz="4000" dirty="0">
              <a:solidFill>
                <a:srgbClr val="3F3F3F"/>
              </a:solidFill>
            </a:endParaRPr>
          </a:p>
        </p:txBody>
      </p:sp>
      <p:pic>
        <p:nvPicPr>
          <p:cNvPr id="9" name="Picture 8" descr="A picture containing shirt&#10;&#10;Description automatically generated">
            <a:extLst>
              <a:ext uri="{FF2B5EF4-FFF2-40B4-BE49-F238E27FC236}">
                <a16:creationId xmlns:a16="http://schemas.microsoft.com/office/drawing/2014/main" id="{0E8A6822-9ED2-0A45-A36E-C9A9E34ED27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4018" y="176640"/>
            <a:ext cx="10619441" cy="567465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D65B3B-B794-A840-B14B-081C06304611}"/>
              </a:ext>
            </a:extLst>
          </p:cNvPr>
          <p:cNvSpPr txBox="1">
            <a:spLocks/>
          </p:cNvSpPr>
          <p:nvPr/>
        </p:nvSpPr>
        <p:spPr>
          <a:xfrm>
            <a:off x="10843549" y="5383573"/>
            <a:ext cx="1124341" cy="2793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June 2019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F101FF2-F10C-2F42-9728-8071A98174EA}"/>
              </a:ext>
            </a:extLst>
          </p:cNvPr>
          <p:cNvCxnSpPr>
            <a:cxnSpLocks/>
          </p:cNvCxnSpPr>
          <p:nvPr/>
        </p:nvCxnSpPr>
        <p:spPr>
          <a:xfrm>
            <a:off x="645459" y="5492825"/>
            <a:ext cx="10198090" cy="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A9F5361-2139-1E4B-ADEF-D1FAFFD84D1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63264" y="5797685"/>
            <a:ext cx="1060315" cy="1060315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619FE4-DB47-3D40-B8F1-02A4460B301C}"/>
              </a:ext>
            </a:extLst>
          </p:cNvPr>
          <p:cNvCxnSpPr/>
          <p:nvPr/>
        </p:nvCxnSpPr>
        <p:spPr>
          <a:xfrm>
            <a:off x="878541" y="4437529"/>
            <a:ext cx="977153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C2F106-4070-FC47-8BBF-8A4228624778}"/>
              </a:ext>
            </a:extLst>
          </p:cNvPr>
          <p:cNvCxnSpPr/>
          <p:nvPr/>
        </p:nvCxnSpPr>
        <p:spPr>
          <a:xfrm>
            <a:off x="878541" y="4742330"/>
            <a:ext cx="977153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1FE5A77-FFA4-0743-B304-7B304D0189F8}"/>
              </a:ext>
            </a:extLst>
          </p:cNvPr>
          <p:cNvCxnSpPr/>
          <p:nvPr/>
        </p:nvCxnSpPr>
        <p:spPr>
          <a:xfrm>
            <a:off x="878541" y="5065059"/>
            <a:ext cx="97715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77183C8-55BF-154F-B14F-1668009FA59D}"/>
              </a:ext>
            </a:extLst>
          </p:cNvPr>
          <p:cNvSpPr txBox="1">
            <a:spLocks/>
          </p:cNvSpPr>
          <p:nvPr/>
        </p:nvSpPr>
        <p:spPr>
          <a:xfrm>
            <a:off x="1855694" y="4314565"/>
            <a:ext cx="1667435" cy="2793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Prediction (OLS)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8AFC2FD0-3E4C-C649-B0BA-F06C258E744D}"/>
              </a:ext>
            </a:extLst>
          </p:cNvPr>
          <p:cNvSpPr txBox="1">
            <a:spLocks/>
          </p:cNvSpPr>
          <p:nvPr/>
        </p:nvSpPr>
        <p:spPr>
          <a:xfrm>
            <a:off x="1855693" y="4610696"/>
            <a:ext cx="2026025" cy="2793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C00000"/>
                </a:solidFill>
              </a:rPr>
              <a:t>Expectation (ARIMA)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6718DF09-2DFD-304D-9EB0-9DD5A40EAA3A}"/>
              </a:ext>
            </a:extLst>
          </p:cNvPr>
          <p:cNvSpPr txBox="1">
            <a:spLocks/>
          </p:cNvSpPr>
          <p:nvPr/>
        </p:nvSpPr>
        <p:spPr>
          <a:xfrm>
            <a:off x="1855693" y="4937289"/>
            <a:ext cx="1124341" cy="2793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FFC000"/>
                </a:solidFill>
              </a:rPr>
              <a:t>Actual data</a:t>
            </a:r>
          </a:p>
        </p:txBody>
      </p:sp>
    </p:spTree>
    <p:extLst>
      <p:ext uri="{BB962C8B-B14F-4D97-AF65-F5344CB8AC3E}">
        <p14:creationId xmlns:p14="http://schemas.microsoft.com/office/powerpoint/2010/main" val="3293418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7D09BC1-BF3D-5B4F-A082-6FC44A3FA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3182" y="2168244"/>
            <a:ext cx="2505636" cy="252151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THE 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820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3FFFA32-D9F4-4AF9-A025-CD128AC85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60967"/>
            <a:ext cx="12192000" cy="5497033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23A416-999C-4FA3-A853-0AE48404B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0" y="0"/>
            <a:ext cx="12192000" cy="3049325"/>
            <a:chOff x="0" y="3808676"/>
            <a:chExt cx="12192000" cy="304932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362F656-1A8D-4BA3-BA72-92332E75D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716" b="9820"/>
            <a:stretch>
              <a:fillRect/>
            </a:stretch>
          </p:blipFill>
          <p:spPr>
            <a:xfrm>
              <a:off x="0" y="3808676"/>
              <a:ext cx="12192000" cy="3049325"/>
            </a:xfrm>
            <a:custGeom>
              <a:avLst/>
              <a:gdLst>
                <a:gd name="connsiteX0" fmla="*/ 0 w 12192000"/>
                <a:gd name="connsiteY0" fmla="*/ 0 h 3049325"/>
                <a:gd name="connsiteX1" fmla="*/ 12192000 w 12192000"/>
                <a:gd name="connsiteY1" fmla="*/ 0 h 3049325"/>
                <a:gd name="connsiteX2" fmla="*/ 12192000 w 12192000"/>
                <a:gd name="connsiteY2" fmla="*/ 3049325 h 3049325"/>
                <a:gd name="connsiteX3" fmla="*/ 0 w 12192000"/>
                <a:gd name="connsiteY3" fmla="*/ 3049325 h 304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3049325">
                  <a:moveTo>
                    <a:pt x="0" y="0"/>
                  </a:moveTo>
                  <a:lnTo>
                    <a:pt x="12192000" y="0"/>
                  </a:lnTo>
                  <a:lnTo>
                    <a:pt x="12192000" y="3049325"/>
                  </a:lnTo>
                  <a:lnTo>
                    <a:pt x="0" y="3049325"/>
                  </a:lnTo>
                  <a:close/>
                </a:path>
              </a:pathLst>
            </a:cu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338807D-FB66-4E3A-9CF0-786662C4A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7339" y="5375082"/>
              <a:ext cx="373711" cy="40551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F859E9-B2C4-9A40-A980-AF6C79F16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448056"/>
            <a:ext cx="9833548" cy="106680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What am I doing?</a:t>
            </a:r>
            <a:endParaRPr lang="en-US" sz="4000" dirty="0">
              <a:solidFill>
                <a:srgbClr val="3F3F3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099FA-B87A-3244-8273-1C4822BCC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49325"/>
            <a:ext cx="9833548" cy="294557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What is the expected gasoline tax revenue (based on past values)?</a:t>
            </a:r>
          </a:p>
          <a:p>
            <a:r>
              <a:rPr lang="en-US" sz="2400" dirty="0">
                <a:solidFill>
                  <a:srgbClr val="FFC000"/>
                </a:solidFill>
              </a:rPr>
              <a:t>What is the relationship between traffic levels and gasoline tax revenue? </a:t>
            </a:r>
          </a:p>
          <a:p>
            <a:r>
              <a:rPr lang="en-US" sz="2400" dirty="0">
                <a:solidFill>
                  <a:srgbClr val="FFC000"/>
                </a:solidFill>
              </a:rPr>
              <a:t>Can I use traffic levels to predict the revenue?</a:t>
            </a:r>
          </a:p>
          <a:p>
            <a:r>
              <a:rPr lang="en-US" sz="2400" dirty="0">
                <a:solidFill>
                  <a:srgbClr val="FFC000"/>
                </a:solidFill>
              </a:rPr>
              <a:t>Can predicted revenue be compared to expected revenue?</a:t>
            </a:r>
          </a:p>
          <a:p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95FEF9-EA44-A940-A306-B4BE7FEC3ED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72229" y="0"/>
            <a:ext cx="1060315" cy="106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960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3FFFA32-D9F4-4AF9-A025-CD128AC85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60967"/>
            <a:ext cx="12192000" cy="5497033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23A416-999C-4FA3-A853-0AE48404B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0" y="0"/>
            <a:ext cx="12192000" cy="3049325"/>
            <a:chOff x="0" y="3808676"/>
            <a:chExt cx="12192000" cy="304932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362F656-1A8D-4BA3-BA72-92332E75D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716" b="9820"/>
            <a:stretch>
              <a:fillRect/>
            </a:stretch>
          </p:blipFill>
          <p:spPr>
            <a:xfrm>
              <a:off x="0" y="3808676"/>
              <a:ext cx="12192000" cy="3049325"/>
            </a:xfrm>
            <a:custGeom>
              <a:avLst/>
              <a:gdLst>
                <a:gd name="connsiteX0" fmla="*/ 0 w 12192000"/>
                <a:gd name="connsiteY0" fmla="*/ 0 h 3049325"/>
                <a:gd name="connsiteX1" fmla="*/ 12192000 w 12192000"/>
                <a:gd name="connsiteY1" fmla="*/ 0 h 3049325"/>
                <a:gd name="connsiteX2" fmla="*/ 12192000 w 12192000"/>
                <a:gd name="connsiteY2" fmla="*/ 3049325 h 3049325"/>
                <a:gd name="connsiteX3" fmla="*/ 0 w 12192000"/>
                <a:gd name="connsiteY3" fmla="*/ 3049325 h 304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3049325">
                  <a:moveTo>
                    <a:pt x="0" y="0"/>
                  </a:moveTo>
                  <a:lnTo>
                    <a:pt x="12192000" y="0"/>
                  </a:lnTo>
                  <a:lnTo>
                    <a:pt x="12192000" y="3049325"/>
                  </a:lnTo>
                  <a:lnTo>
                    <a:pt x="0" y="3049325"/>
                  </a:lnTo>
                  <a:close/>
                </a:path>
              </a:pathLst>
            </a:cu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338807D-FB66-4E3A-9CF0-786662C4A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7339" y="5375082"/>
              <a:ext cx="373711" cy="40551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F859E9-B2C4-9A40-A980-AF6C79F16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448056"/>
            <a:ext cx="9833548" cy="106680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Step 1. Expected revenue</a:t>
            </a:r>
            <a:endParaRPr lang="en-US" sz="4000" dirty="0">
              <a:solidFill>
                <a:srgbClr val="3F3F3F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E3D36A-BEE1-FB45-A2B9-0C192AFD1DB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72229" y="0"/>
            <a:ext cx="1060315" cy="1060315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491E6D6-322B-F940-AEA5-4FC1DCB3F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740" y="2387763"/>
            <a:ext cx="2850907" cy="3807719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Observations: 138</a:t>
            </a:r>
          </a:p>
          <a:p>
            <a:r>
              <a:rPr lang="en-US" sz="2400" dirty="0">
                <a:solidFill>
                  <a:srgbClr val="FFC000"/>
                </a:solidFill>
              </a:rPr>
              <a:t>Monthly</a:t>
            </a:r>
          </a:p>
          <a:p>
            <a:r>
              <a:rPr lang="en-US" sz="2400" dirty="0">
                <a:solidFill>
                  <a:srgbClr val="FFC000"/>
                </a:solidFill>
              </a:rPr>
              <a:t>ADF: -1.0433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C000"/>
                </a:solidFill>
              </a:rPr>
              <a:t>             </a:t>
            </a:r>
            <a:r>
              <a:rPr lang="en-US" sz="1800" dirty="0">
                <a:solidFill>
                  <a:srgbClr val="FFC000"/>
                </a:solidFill>
              </a:rPr>
              <a:t>(p &lt; 0.01)</a:t>
            </a:r>
          </a:p>
          <a:p>
            <a:r>
              <a:rPr lang="en-US" sz="2400" dirty="0">
                <a:solidFill>
                  <a:srgbClr val="FFC000"/>
                </a:solidFill>
              </a:rPr>
              <a:t>ADF: -6.7918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C000"/>
                </a:solidFill>
              </a:rPr>
              <a:t>       </a:t>
            </a:r>
            <a:r>
              <a:rPr lang="en-US" sz="1800" dirty="0">
                <a:solidFill>
                  <a:srgbClr val="FFC000"/>
                </a:solidFill>
              </a:rPr>
              <a:t>(p &lt; 0.01)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31" name="Picture 30" descr="A picture containing light&#10;&#10;Description automatically generated">
            <a:extLst>
              <a:ext uri="{FF2B5EF4-FFF2-40B4-BE49-F238E27FC236}">
                <a16:creationId xmlns:a16="http://schemas.microsoft.com/office/drawing/2014/main" id="{E276BAD7-36CE-5243-980E-19CA5EAB1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8746" y="2466458"/>
            <a:ext cx="7303640" cy="3943485"/>
          </a:xfrm>
          <a:prstGeom prst="rect">
            <a:avLst/>
          </a:prstGeom>
        </p:spPr>
      </p:pic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E58C6A3B-6C81-3943-9B06-AA72461461C3}"/>
              </a:ext>
            </a:extLst>
          </p:cNvPr>
          <p:cNvSpPr txBox="1">
            <a:spLocks/>
          </p:cNvSpPr>
          <p:nvPr/>
        </p:nvSpPr>
        <p:spPr>
          <a:xfrm>
            <a:off x="3857155" y="6130617"/>
            <a:ext cx="1124341" cy="2793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FFC000"/>
                </a:solidFill>
              </a:rPr>
              <a:t>July 2006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3F38EE73-ECDA-DD4C-93F4-53B9DBB91C16}"/>
              </a:ext>
            </a:extLst>
          </p:cNvPr>
          <p:cNvSpPr txBox="1">
            <a:spLocks/>
          </p:cNvSpPr>
          <p:nvPr/>
        </p:nvSpPr>
        <p:spPr>
          <a:xfrm>
            <a:off x="10890150" y="6130616"/>
            <a:ext cx="1124341" cy="2793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FFC000"/>
                </a:solidFill>
              </a:rPr>
              <a:t>June 2018</a:t>
            </a:r>
            <a:endParaRPr lang="en-US" sz="1600" dirty="0">
              <a:solidFill>
                <a:srgbClr val="FFFFFF"/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935AD35-F116-774B-8D9D-A07F1752C172}"/>
              </a:ext>
            </a:extLst>
          </p:cNvPr>
          <p:cNvCxnSpPr>
            <a:cxnSpLocks/>
          </p:cNvCxnSpPr>
          <p:nvPr/>
        </p:nvCxnSpPr>
        <p:spPr>
          <a:xfrm>
            <a:off x="4781958" y="6262929"/>
            <a:ext cx="6108192" cy="0"/>
          </a:xfrm>
          <a:prstGeom prst="line">
            <a:avLst/>
          </a:prstGeom>
          <a:ln w="28575">
            <a:solidFill>
              <a:srgbClr val="FFC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1350A96-4845-BF49-8A41-74A2DBB367E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17556" y="2534340"/>
            <a:ext cx="8036995" cy="380771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6510372-865C-E44D-A0AB-48766F0D4FBD}"/>
              </a:ext>
            </a:extLst>
          </p:cNvPr>
          <p:cNvSpPr/>
          <p:nvPr/>
        </p:nvSpPr>
        <p:spPr>
          <a:xfrm>
            <a:off x="4298746" y="2620349"/>
            <a:ext cx="4733742" cy="561283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5989CE-FD5C-E244-9225-4B367675FEE0}"/>
              </a:ext>
            </a:extLst>
          </p:cNvPr>
          <p:cNvSpPr/>
          <p:nvPr/>
        </p:nvSpPr>
        <p:spPr>
          <a:xfrm>
            <a:off x="4419325" y="5568019"/>
            <a:ext cx="4733742" cy="561283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712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3FFFA32-D9F4-4AF9-A025-CD128AC85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60967"/>
            <a:ext cx="12192000" cy="5497033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23A416-999C-4FA3-A853-0AE48404B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0" y="0"/>
            <a:ext cx="12192000" cy="3049325"/>
            <a:chOff x="0" y="3808676"/>
            <a:chExt cx="12192000" cy="304932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362F656-1A8D-4BA3-BA72-92332E75D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716" b="9820"/>
            <a:stretch>
              <a:fillRect/>
            </a:stretch>
          </p:blipFill>
          <p:spPr>
            <a:xfrm>
              <a:off x="0" y="3808676"/>
              <a:ext cx="12192000" cy="3049325"/>
            </a:xfrm>
            <a:custGeom>
              <a:avLst/>
              <a:gdLst>
                <a:gd name="connsiteX0" fmla="*/ 0 w 12192000"/>
                <a:gd name="connsiteY0" fmla="*/ 0 h 3049325"/>
                <a:gd name="connsiteX1" fmla="*/ 12192000 w 12192000"/>
                <a:gd name="connsiteY1" fmla="*/ 0 h 3049325"/>
                <a:gd name="connsiteX2" fmla="*/ 12192000 w 12192000"/>
                <a:gd name="connsiteY2" fmla="*/ 3049325 h 3049325"/>
                <a:gd name="connsiteX3" fmla="*/ 0 w 12192000"/>
                <a:gd name="connsiteY3" fmla="*/ 3049325 h 304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3049325">
                  <a:moveTo>
                    <a:pt x="0" y="0"/>
                  </a:moveTo>
                  <a:lnTo>
                    <a:pt x="12192000" y="0"/>
                  </a:lnTo>
                  <a:lnTo>
                    <a:pt x="12192000" y="3049325"/>
                  </a:lnTo>
                  <a:lnTo>
                    <a:pt x="0" y="3049325"/>
                  </a:lnTo>
                  <a:close/>
                </a:path>
              </a:pathLst>
            </a:cu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338807D-FB66-4E3A-9CF0-786662C4A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7339" y="5375082"/>
              <a:ext cx="373711" cy="40551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F54330-6197-AC4C-BC9D-C44B9B347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448056"/>
            <a:ext cx="9833548" cy="106680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Step 1. Expected revenue</a:t>
            </a:r>
            <a:endParaRPr lang="en-US" sz="4000" dirty="0">
              <a:solidFill>
                <a:srgbClr val="3F3F3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C23E5A-C996-A242-81E0-AA5E987095E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72229" y="0"/>
            <a:ext cx="1060315" cy="1060315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2C497D8-6097-724F-B112-4B94116AE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29" y="3821093"/>
            <a:ext cx="2850907" cy="1178397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rgbClr val="FFC000"/>
                </a:solidFill>
              </a:rPr>
              <a:t>  SARIMA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FFC000"/>
                </a:solidFill>
              </a:rPr>
              <a:t>(0, 1, 1) (1, 1, 0) 12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DE141826-B3DB-3049-B13D-A9D605AD79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984" t="25211" r="22226" b="26703"/>
          <a:stretch/>
        </p:blipFill>
        <p:spPr>
          <a:xfrm>
            <a:off x="3925229" y="2552772"/>
            <a:ext cx="6233532" cy="3715038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EFE59BC-FCCF-414F-ACBD-F659940EB3A1}"/>
              </a:ext>
            </a:extLst>
          </p:cNvPr>
          <p:cNvSpPr txBox="1">
            <a:spLocks/>
          </p:cNvSpPr>
          <p:nvPr/>
        </p:nvSpPr>
        <p:spPr>
          <a:xfrm>
            <a:off x="9344723" y="2438175"/>
            <a:ext cx="674190" cy="43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FFC000"/>
                </a:solidFill>
              </a:rPr>
              <a:t>ACF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6DEFEF1-06D8-8E4E-92B4-BC752681693F}"/>
              </a:ext>
            </a:extLst>
          </p:cNvPr>
          <p:cNvSpPr txBox="1">
            <a:spLocks/>
          </p:cNvSpPr>
          <p:nvPr/>
        </p:nvSpPr>
        <p:spPr>
          <a:xfrm>
            <a:off x="9372143" y="4287931"/>
            <a:ext cx="674190" cy="43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FFC000"/>
                </a:solidFill>
              </a:rPr>
              <a:t>PACF</a:t>
            </a:r>
          </a:p>
        </p:txBody>
      </p:sp>
    </p:spTree>
    <p:extLst>
      <p:ext uri="{BB962C8B-B14F-4D97-AF65-F5344CB8AC3E}">
        <p14:creationId xmlns:p14="http://schemas.microsoft.com/office/powerpoint/2010/main" val="2064023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3FFFA32-D9F4-4AF9-A025-CD128AC85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60967"/>
            <a:ext cx="12192000" cy="5497033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23A416-999C-4FA3-A853-0AE48404B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0" y="0"/>
            <a:ext cx="12192000" cy="3049325"/>
            <a:chOff x="0" y="3808676"/>
            <a:chExt cx="12192000" cy="304932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362F656-1A8D-4BA3-BA72-92332E75D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716" b="9820"/>
            <a:stretch>
              <a:fillRect/>
            </a:stretch>
          </p:blipFill>
          <p:spPr>
            <a:xfrm>
              <a:off x="0" y="3808676"/>
              <a:ext cx="12192000" cy="3049325"/>
            </a:xfrm>
            <a:custGeom>
              <a:avLst/>
              <a:gdLst>
                <a:gd name="connsiteX0" fmla="*/ 0 w 12192000"/>
                <a:gd name="connsiteY0" fmla="*/ 0 h 3049325"/>
                <a:gd name="connsiteX1" fmla="*/ 12192000 w 12192000"/>
                <a:gd name="connsiteY1" fmla="*/ 0 h 3049325"/>
                <a:gd name="connsiteX2" fmla="*/ 12192000 w 12192000"/>
                <a:gd name="connsiteY2" fmla="*/ 3049325 h 3049325"/>
                <a:gd name="connsiteX3" fmla="*/ 0 w 12192000"/>
                <a:gd name="connsiteY3" fmla="*/ 3049325 h 304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3049325">
                  <a:moveTo>
                    <a:pt x="0" y="0"/>
                  </a:moveTo>
                  <a:lnTo>
                    <a:pt x="12192000" y="0"/>
                  </a:lnTo>
                  <a:lnTo>
                    <a:pt x="12192000" y="3049325"/>
                  </a:lnTo>
                  <a:lnTo>
                    <a:pt x="0" y="3049325"/>
                  </a:lnTo>
                  <a:close/>
                </a:path>
              </a:pathLst>
            </a:cu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338807D-FB66-4E3A-9CF0-786662C4A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7339" y="5375082"/>
              <a:ext cx="373711" cy="40551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E4BE55F-9A86-F04C-98F6-AE74579C6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448056"/>
            <a:ext cx="9833548" cy="106680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Step 1. Expected revenue</a:t>
            </a:r>
            <a:endParaRPr lang="en-US" sz="4000" dirty="0">
              <a:solidFill>
                <a:srgbClr val="3F3F3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6A3BF3-3D12-E44E-ABB4-E940A5FE6B5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72229" y="0"/>
            <a:ext cx="1060315" cy="1060315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5BED93F-69DD-9644-9446-01CA1B6A64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t="34101" b="33868"/>
          <a:stretch/>
        </p:blipFill>
        <p:spPr>
          <a:xfrm>
            <a:off x="454660" y="2727960"/>
            <a:ext cx="6565900" cy="1402080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23FD819-563B-464B-B7FE-A56BF722D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660" y="2509135"/>
            <a:ext cx="2115011" cy="43765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Standardized Residuals</a:t>
            </a:r>
          </a:p>
        </p:txBody>
      </p:sp>
      <p:pic>
        <p:nvPicPr>
          <p:cNvPr id="20" name="Picture 19" descr="A screen shot showing a black background&#10;&#10;Description automatically generated">
            <a:extLst>
              <a:ext uri="{FF2B5EF4-FFF2-40B4-BE49-F238E27FC236}">
                <a16:creationId xmlns:a16="http://schemas.microsoft.com/office/drawing/2014/main" id="{155A2C52-46AE-3D4E-AD2E-BD9F710EEC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19105" t="30517" r="17049" b="36109"/>
          <a:stretch/>
        </p:blipFill>
        <p:spPr>
          <a:xfrm>
            <a:off x="7579026" y="2796341"/>
            <a:ext cx="4023360" cy="1402080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E334861-6305-ED45-8505-00EC2DF88786}"/>
              </a:ext>
            </a:extLst>
          </p:cNvPr>
          <p:cNvSpPr txBox="1">
            <a:spLocks/>
          </p:cNvSpPr>
          <p:nvPr/>
        </p:nvSpPr>
        <p:spPr>
          <a:xfrm>
            <a:off x="9487375" y="2493023"/>
            <a:ext cx="2115011" cy="43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ACF of Residuals</a:t>
            </a:r>
          </a:p>
        </p:txBody>
      </p:sp>
      <p:pic>
        <p:nvPicPr>
          <p:cNvPr id="23" name="Picture 22" descr="A picture containing black&#10;&#10;Description automatically generated">
            <a:extLst>
              <a:ext uri="{FF2B5EF4-FFF2-40B4-BE49-F238E27FC236}">
                <a16:creationId xmlns:a16="http://schemas.microsoft.com/office/drawing/2014/main" id="{7D25CF13-056C-1A40-8301-156EDBF5A39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2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16913" t="31266" r="17032" b="31111"/>
          <a:stretch/>
        </p:blipFill>
        <p:spPr>
          <a:xfrm>
            <a:off x="329153" y="4465364"/>
            <a:ext cx="4623275" cy="1755555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A8495A00-A305-7642-BBB5-370393FE2C86}"/>
              </a:ext>
            </a:extLst>
          </p:cNvPr>
          <p:cNvSpPr txBox="1">
            <a:spLocks/>
          </p:cNvSpPr>
          <p:nvPr/>
        </p:nvSpPr>
        <p:spPr>
          <a:xfrm>
            <a:off x="329153" y="4246539"/>
            <a:ext cx="2515647" cy="43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Normal Plot of Std. Residuals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6C9217FA-DB5D-FF4A-AD1C-BC2700DBD2AB}"/>
              </a:ext>
            </a:extLst>
          </p:cNvPr>
          <p:cNvSpPr txBox="1">
            <a:spLocks/>
          </p:cNvSpPr>
          <p:nvPr/>
        </p:nvSpPr>
        <p:spPr>
          <a:xfrm>
            <a:off x="9547669" y="4436209"/>
            <a:ext cx="2115011" cy="43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Ljung-Box p values  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B578AA-B8B7-2746-916B-8CA8E5F1F557}"/>
              </a:ext>
            </a:extLst>
          </p:cNvPr>
          <p:cNvCxnSpPr/>
          <p:nvPr/>
        </p:nvCxnSpPr>
        <p:spPr>
          <a:xfrm>
            <a:off x="8808720" y="6106160"/>
            <a:ext cx="0" cy="114759"/>
          </a:xfrm>
          <a:prstGeom prst="line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67C765A-84B8-8A43-8F74-650E93FBFF5E}"/>
              </a:ext>
            </a:extLst>
          </p:cNvPr>
          <p:cNvSpPr txBox="1">
            <a:spLocks/>
          </p:cNvSpPr>
          <p:nvPr/>
        </p:nvSpPr>
        <p:spPr>
          <a:xfrm>
            <a:off x="8276964" y="6220919"/>
            <a:ext cx="803504" cy="43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Lag 25</a:t>
            </a:r>
          </a:p>
          <a:p>
            <a:pPr marL="0" indent="0" algn="r">
              <a:buFont typeface="Arial" panose="020B0604020202020204" pitchFamily="34" charset="0"/>
              <a:buNone/>
            </a:pPr>
            <a:endParaRPr lang="en-US" sz="11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1F54181-B4A5-3F4E-B6EA-61480FF4A56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5949" b="34400"/>
          <a:stretch/>
        </p:blipFill>
        <p:spPr>
          <a:xfrm>
            <a:off x="5281581" y="4781320"/>
            <a:ext cx="6794270" cy="15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51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3FFFA32-D9F4-4AF9-A025-CD128AC85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60967"/>
            <a:ext cx="12192000" cy="5497033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823A416-999C-4FA3-A853-0AE48404B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0" y="0"/>
            <a:ext cx="12192000" cy="3049325"/>
            <a:chOff x="0" y="3808676"/>
            <a:chExt cx="12192000" cy="304932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362F656-1A8D-4BA3-BA72-92332E75D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716" b="9820"/>
            <a:stretch>
              <a:fillRect/>
            </a:stretch>
          </p:blipFill>
          <p:spPr>
            <a:xfrm>
              <a:off x="0" y="3808676"/>
              <a:ext cx="12192000" cy="3049325"/>
            </a:xfrm>
            <a:custGeom>
              <a:avLst/>
              <a:gdLst>
                <a:gd name="connsiteX0" fmla="*/ 0 w 12192000"/>
                <a:gd name="connsiteY0" fmla="*/ 0 h 3049325"/>
                <a:gd name="connsiteX1" fmla="*/ 12192000 w 12192000"/>
                <a:gd name="connsiteY1" fmla="*/ 0 h 3049325"/>
                <a:gd name="connsiteX2" fmla="*/ 12192000 w 12192000"/>
                <a:gd name="connsiteY2" fmla="*/ 3049325 h 3049325"/>
                <a:gd name="connsiteX3" fmla="*/ 0 w 12192000"/>
                <a:gd name="connsiteY3" fmla="*/ 3049325 h 304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3049325">
                  <a:moveTo>
                    <a:pt x="0" y="0"/>
                  </a:moveTo>
                  <a:lnTo>
                    <a:pt x="12192000" y="0"/>
                  </a:lnTo>
                  <a:lnTo>
                    <a:pt x="12192000" y="3049325"/>
                  </a:lnTo>
                  <a:lnTo>
                    <a:pt x="0" y="3049325"/>
                  </a:lnTo>
                  <a:close/>
                </a:path>
              </a:pathLst>
            </a:custGeom>
          </p:spPr>
        </p:pic>
        <p:sp>
          <p:nvSpPr>
            <p:cNvPr id="6" name="Oval 12">
              <a:extLst>
                <a:ext uri="{FF2B5EF4-FFF2-40B4-BE49-F238E27FC236}">
                  <a16:creationId xmlns:a16="http://schemas.microsoft.com/office/drawing/2014/main" id="{9338807D-FB66-4E3A-9CF0-786662C4A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7339" y="5375082"/>
              <a:ext cx="373711" cy="40551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F859E9-B2C4-9A40-A980-AF6C79F16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448056"/>
            <a:ext cx="9833548" cy="106680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Step 1. Expected revenue</a:t>
            </a:r>
            <a:endParaRPr lang="en-US" sz="4000" dirty="0">
              <a:solidFill>
                <a:srgbClr val="3F3F3F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BB1813-7562-5B42-BDCF-A5580AA1167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72229" y="0"/>
            <a:ext cx="1060315" cy="1060315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514DA56-F9D5-3D48-94E3-E5CCC2A0DFB3}"/>
              </a:ext>
            </a:extLst>
          </p:cNvPr>
          <p:cNvSpPr txBox="1">
            <a:spLocks/>
          </p:cNvSpPr>
          <p:nvPr/>
        </p:nvSpPr>
        <p:spPr>
          <a:xfrm>
            <a:off x="1408595" y="6071482"/>
            <a:ext cx="1124341" cy="2793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FFC000"/>
                </a:solidFill>
              </a:rPr>
              <a:t>July 2006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2E1760-A875-5A49-B5C0-B4945C8302B3}"/>
              </a:ext>
            </a:extLst>
          </p:cNvPr>
          <p:cNvSpPr txBox="1">
            <a:spLocks/>
          </p:cNvSpPr>
          <p:nvPr/>
        </p:nvSpPr>
        <p:spPr>
          <a:xfrm>
            <a:off x="10161877" y="6071482"/>
            <a:ext cx="1124341" cy="2793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FFC000"/>
                </a:solidFill>
              </a:rPr>
              <a:t>June 2019</a:t>
            </a:r>
            <a:endParaRPr lang="en-US" sz="1600" dirty="0">
              <a:solidFill>
                <a:srgbClr val="FFFFFF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F94043-CF27-1447-A9BE-E51C2CCF2BD8}"/>
              </a:ext>
            </a:extLst>
          </p:cNvPr>
          <p:cNvCxnSpPr>
            <a:cxnSpLocks/>
          </p:cNvCxnSpPr>
          <p:nvPr/>
        </p:nvCxnSpPr>
        <p:spPr>
          <a:xfrm>
            <a:off x="2348436" y="6192073"/>
            <a:ext cx="7719199" cy="7351"/>
          </a:xfrm>
          <a:prstGeom prst="line">
            <a:avLst/>
          </a:prstGeom>
          <a:ln w="28575">
            <a:solidFill>
              <a:srgbClr val="FFC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picture containing light&#10;&#10;Description automatically generated">
            <a:extLst>
              <a:ext uri="{FF2B5EF4-FFF2-40B4-BE49-F238E27FC236}">
                <a16:creationId xmlns:a16="http://schemas.microsoft.com/office/drawing/2014/main" id="{B84D6875-A4B3-7940-B67C-EF6E61FC28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0765" y="2466459"/>
            <a:ext cx="7303640" cy="3943485"/>
          </a:xfrm>
          <a:prstGeom prst="rect">
            <a:avLst/>
          </a:prstGeom>
        </p:spPr>
      </p:pic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68EE5583-3337-BA4D-80E5-5F41717903F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42889" t="34935" r="44765" b="45107"/>
          <a:stretch/>
        </p:blipFill>
        <p:spPr>
          <a:xfrm>
            <a:off x="9015700" y="4109483"/>
            <a:ext cx="820875" cy="8846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6172BC1-3758-A842-AF83-2B15C224A141}"/>
              </a:ext>
            </a:extLst>
          </p:cNvPr>
          <p:cNvSpPr/>
          <p:nvPr/>
        </p:nvSpPr>
        <p:spPr>
          <a:xfrm>
            <a:off x="8843352" y="3952538"/>
            <a:ext cx="1424277" cy="1188720"/>
          </a:xfrm>
          <a:prstGeom prst="rect">
            <a:avLst/>
          </a:prstGeom>
          <a:noFill/>
          <a:ln w="381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5D83E6A-86CD-3C44-9C4B-48E6E9E57AF4}"/>
              </a:ext>
            </a:extLst>
          </p:cNvPr>
          <p:cNvSpPr txBox="1">
            <a:spLocks/>
          </p:cNvSpPr>
          <p:nvPr/>
        </p:nvSpPr>
        <p:spPr>
          <a:xfrm>
            <a:off x="8843352" y="3593504"/>
            <a:ext cx="1525494" cy="404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rgbClr val="C00000"/>
                </a:solidFill>
              </a:rPr>
              <a:t>Forecast for 2019</a:t>
            </a:r>
          </a:p>
        </p:txBody>
      </p:sp>
    </p:spTree>
    <p:extLst>
      <p:ext uri="{BB962C8B-B14F-4D97-AF65-F5344CB8AC3E}">
        <p14:creationId xmlns:p14="http://schemas.microsoft.com/office/powerpoint/2010/main" val="999766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658BA-56CC-CE46-8548-7B4E063BD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0413" y="345614"/>
            <a:ext cx="2505636" cy="252151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Step 2. Revenue vs. 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Traffic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E9A431-90D1-7D46-95B1-094ACFD5775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63264" y="5797685"/>
            <a:ext cx="1060315" cy="1060315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3A109491-840D-FD41-9FF8-17B14EF8079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653" y="251286"/>
            <a:ext cx="9117853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11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658BA-56CC-CE46-8548-7B4E063BD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0413" y="345614"/>
            <a:ext cx="2505636" cy="252151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Step 2. Revenue vs. 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Traffic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E9A431-90D1-7D46-95B1-094ACFD5775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63264" y="5797685"/>
            <a:ext cx="1060315" cy="1060315"/>
          </a:xfrm>
          <a:prstGeom prst="rect">
            <a:avLst/>
          </a:prstGeom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893D86CD-0B19-F24C-BFE6-9D5C9068E95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4982" y="289386"/>
            <a:ext cx="9666194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4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658BA-56CC-CE46-8548-7B4E063BD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0413" y="345614"/>
            <a:ext cx="2505636" cy="252151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Step 2. Revenue vs. 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Traffic</a:t>
            </a:r>
            <a:endParaRPr lang="en-U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72605EB-8759-364B-B5CD-E1FDDA82509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5951" y="222317"/>
            <a:ext cx="9604190" cy="6290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E9A431-90D1-7D46-95B1-094ACFD5775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63264" y="5797685"/>
            <a:ext cx="1060315" cy="106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19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{EB45F23A-60E6-9841-BFE0-57049E3A2BB7}tf10001062</Template>
  <TotalTime>286</TotalTime>
  <Words>203</Words>
  <Application>Microsoft Macintosh PowerPoint</Application>
  <PresentationFormat>Widescreen</PresentationFormat>
  <Paragraphs>43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Initial Economic Impact Analysis</vt:lpstr>
      <vt:lpstr>What am I doing?</vt:lpstr>
      <vt:lpstr>Step 1. Expected revenue</vt:lpstr>
      <vt:lpstr>Step 1. Expected revenue</vt:lpstr>
      <vt:lpstr>Step 1. Expected revenue</vt:lpstr>
      <vt:lpstr>Step 1. Expected revenue</vt:lpstr>
      <vt:lpstr>Step 2. Revenue vs.  Traffic</vt:lpstr>
      <vt:lpstr>Step 2. Revenue vs.  Traffic</vt:lpstr>
      <vt:lpstr>Step 2. Revenue vs.  Traffic</vt:lpstr>
      <vt:lpstr>Step 2. Revenue vs.  Traffic</vt:lpstr>
      <vt:lpstr>Step 3. Putting it all together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Pretend Economic Impact Analysis</dc:title>
  <dc:creator>Antonio Jurlina</dc:creator>
  <cp:lastModifiedBy>Antonio Jurlina</cp:lastModifiedBy>
  <cp:revision>34</cp:revision>
  <dcterms:created xsi:type="dcterms:W3CDTF">2020-05-05T00:46:58Z</dcterms:created>
  <dcterms:modified xsi:type="dcterms:W3CDTF">2020-05-05T05:35:48Z</dcterms:modified>
</cp:coreProperties>
</file>